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8"/>
    <p:sldId id="257" r:id="rId59"/>
    <p:sldId id="258" r:id="rId60"/>
    <p:sldId id="259" r:id="rId61"/>
    <p:sldId id="260" r:id="rId62"/>
    <p:sldId id="261" r:id="rId63"/>
    <p:sldId id="262" r:id="rId64"/>
    <p:sldId id="263" r:id="rId65"/>
    <p:sldId id="264" r:id="rId66"/>
    <p:sldId id="265" r:id="rId67"/>
    <p:sldId id="266" r:id="rId68"/>
    <p:sldId id="267" r:id="rId69"/>
    <p:sldId id="268" r:id="rId70"/>
    <p:sldId id="269" r:id="rId71"/>
    <p:sldId id="270" r:id="rId72"/>
    <p:sldId id="271" r:id="rId73"/>
    <p:sldId id="272" r:id="rId74"/>
    <p:sldId id="273" r:id="rId7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Vidaloka" charset="1" panose="02000504000000020004"/>
      <p:regular r:id="rId10"/>
    </p:embeddedFont>
    <p:embeddedFont>
      <p:font typeface="Noto Kufi Arabic" charset="1" panose="020B0506030804020204"/>
      <p:regular r:id="rId11"/>
    </p:embeddedFont>
    <p:embeddedFont>
      <p:font typeface="Noto Kufi Arabic Bold" charset="1" panose="020B0806030804020204"/>
      <p:regular r:id="rId12"/>
    </p:embeddedFont>
    <p:embeddedFont>
      <p:font typeface="Open Sans Extra Bold" charset="1" panose="020B0906030804020204"/>
      <p:regular r:id="rId13"/>
    </p:embeddedFont>
    <p:embeddedFont>
      <p:font typeface="Open Sans Extra Bold Italics" charset="1" panose="020B0906030804020204"/>
      <p:regular r:id="rId14"/>
    </p:embeddedFont>
    <p:embeddedFont>
      <p:font typeface="Raleway" charset="1" panose="00000000000000000000"/>
      <p:regular r:id="rId15"/>
    </p:embeddedFont>
    <p:embeddedFont>
      <p:font typeface="Raleway Bold" charset="1" panose="00000000000000000000"/>
      <p:regular r:id="rId16"/>
    </p:embeddedFont>
    <p:embeddedFont>
      <p:font typeface="Raleway Italics" charset="1" panose="00000000000000000000"/>
      <p:regular r:id="rId17"/>
    </p:embeddedFont>
    <p:embeddedFont>
      <p:font typeface="Raleway Bold Italics" charset="1" panose="00000000000000000000"/>
      <p:regular r:id="rId18"/>
    </p:embeddedFont>
    <p:embeddedFont>
      <p:font typeface="Raleway Thin" charset="1" panose="00000000000000000000"/>
      <p:regular r:id="rId19"/>
    </p:embeddedFont>
    <p:embeddedFont>
      <p:font typeface="Raleway Thin Italics" charset="1" panose="00000000000000000000"/>
      <p:regular r:id="rId20"/>
    </p:embeddedFont>
    <p:embeddedFont>
      <p:font typeface="Raleway Extra-Light" charset="1" panose="00000000000000000000"/>
      <p:regular r:id="rId21"/>
    </p:embeddedFont>
    <p:embeddedFont>
      <p:font typeface="Raleway Extra-Light Italics" charset="1" panose="00000000000000000000"/>
      <p:regular r:id="rId22"/>
    </p:embeddedFont>
    <p:embeddedFont>
      <p:font typeface="Raleway Light" charset="1" panose="00000000000000000000"/>
      <p:regular r:id="rId23"/>
    </p:embeddedFont>
    <p:embeddedFont>
      <p:font typeface="Raleway Light Italics" charset="1" panose="00000000000000000000"/>
      <p:regular r:id="rId24"/>
    </p:embeddedFont>
    <p:embeddedFont>
      <p:font typeface="Raleway Medium" charset="1" panose="00000000000000000000"/>
      <p:regular r:id="rId25"/>
    </p:embeddedFont>
    <p:embeddedFont>
      <p:font typeface="Raleway Medium Italics" charset="1" panose="00000000000000000000"/>
      <p:regular r:id="rId26"/>
    </p:embeddedFont>
    <p:embeddedFont>
      <p:font typeface="Raleway Semi-Bold" charset="1" panose="00000000000000000000"/>
      <p:regular r:id="rId27"/>
    </p:embeddedFont>
    <p:embeddedFont>
      <p:font typeface="Raleway Semi-Bold Italics" charset="1" panose="00000000000000000000"/>
      <p:regular r:id="rId28"/>
    </p:embeddedFont>
    <p:embeddedFont>
      <p:font typeface="Raleway Ultra-Bold" charset="1" panose="00000000000000000000"/>
      <p:regular r:id="rId29"/>
    </p:embeddedFont>
    <p:embeddedFont>
      <p:font typeface="Raleway Ultra-Bold Italics" charset="1" panose="00000000000000000000"/>
      <p:regular r:id="rId30"/>
    </p:embeddedFont>
    <p:embeddedFont>
      <p:font typeface="Raleway Heavy" charset="1" panose="00000000000000000000"/>
      <p:regular r:id="rId31"/>
    </p:embeddedFont>
    <p:embeddedFont>
      <p:font typeface="Raleway Heavy Italics" charset="1" panose="00000000000000000000"/>
      <p:regular r:id="rId32"/>
    </p:embeddedFont>
    <p:embeddedFont>
      <p:font typeface="Aristotelica Pro" charset="1" panose="00000500000000000000"/>
      <p:regular r:id="rId33"/>
    </p:embeddedFont>
    <p:embeddedFont>
      <p:font typeface="Aristotelica Pro Bold" charset="1" panose="00000800000000000000"/>
      <p:regular r:id="rId34"/>
    </p:embeddedFont>
    <p:embeddedFont>
      <p:font typeface="Aristotelica Pro Thin" charset="1" panose="00000300000000000000"/>
      <p:regular r:id="rId35"/>
    </p:embeddedFont>
    <p:embeddedFont>
      <p:font typeface="Aristotelica Pro Extra-Light" charset="1" panose="00000400000000000000"/>
      <p:regular r:id="rId36"/>
    </p:embeddedFont>
    <p:embeddedFont>
      <p:font typeface="Aristotelica Pro Light" charset="1" panose="00000400000000000000"/>
      <p:regular r:id="rId37"/>
    </p:embeddedFont>
    <p:embeddedFont>
      <p:font typeface="Aristotelica Pro Semi-Bold" charset="1" panose="00000600000000000000"/>
      <p:regular r:id="rId38"/>
    </p:embeddedFont>
    <p:embeddedFont>
      <p:font typeface="Aristotelica Pro Heavy" charset="1" panose="00000A00000000000000"/>
      <p:regular r:id="rId39"/>
    </p:embeddedFont>
    <p:embeddedFont>
      <p:font typeface="Montserrat" charset="1" panose="00000500000000000000"/>
      <p:regular r:id="rId40"/>
    </p:embeddedFont>
    <p:embeddedFont>
      <p:font typeface="Montserrat Bold" charset="1" panose="00000800000000000000"/>
      <p:regular r:id="rId41"/>
    </p:embeddedFont>
    <p:embeddedFont>
      <p:font typeface="Montserrat Italics" charset="1" panose="00000500000000000000"/>
      <p:regular r:id="rId42"/>
    </p:embeddedFont>
    <p:embeddedFont>
      <p:font typeface="Montserrat Bold Italics" charset="1" panose="00000800000000000000"/>
      <p:regular r:id="rId43"/>
    </p:embeddedFont>
    <p:embeddedFont>
      <p:font typeface="Montserrat Thin" charset="1" panose="00000300000000000000"/>
      <p:regular r:id="rId44"/>
    </p:embeddedFont>
    <p:embeddedFont>
      <p:font typeface="Montserrat Thin Italics" charset="1" panose="00000300000000000000"/>
      <p:regular r:id="rId45"/>
    </p:embeddedFont>
    <p:embeddedFont>
      <p:font typeface="Montserrat Extra-Light" charset="1" panose="00000300000000000000"/>
      <p:regular r:id="rId46"/>
    </p:embeddedFont>
    <p:embeddedFont>
      <p:font typeface="Montserrat Extra-Light Italics" charset="1" panose="00000300000000000000"/>
      <p:regular r:id="rId47"/>
    </p:embeddedFont>
    <p:embeddedFont>
      <p:font typeface="Montserrat Light" charset="1" panose="00000400000000000000"/>
      <p:regular r:id="rId48"/>
    </p:embeddedFont>
    <p:embeddedFont>
      <p:font typeface="Montserrat Light Italics" charset="1" panose="00000400000000000000"/>
      <p:regular r:id="rId49"/>
    </p:embeddedFont>
    <p:embeddedFont>
      <p:font typeface="Montserrat Medium" charset="1" panose="00000600000000000000"/>
      <p:regular r:id="rId50"/>
    </p:embeddedFont>
    <p:embeddedFont>
      <p:font typeface="Montserrat Medium Italics" charset="1" panose="00000600000000000000"/>
      <p:regular r:id="rId51"/>
    </p:embeddedFont>
    <p:embeddedFont>
      <p:font typeface="Montserrat Semi-Bold" charset="1" panose="00000700000000000000"/>
      <p:regular r:id="rId52"/>
    </p:embeddedFont>
    <p:embeddedFont>
      <p:font typeface="Montserrat Semi-Bold Italics" charset="1" panose="00000700000000000000"/>
      <p:regular r:id="rId53"/>
    </p:embeddedFont>
    <p:embeddedFont>
      <p:font typeface="Montserrat Ultra-Bold" charset="1" panose="00000900000000000000"/>
      <p:regular r:id="rId54"/>
    </p:embeddedFont>
    <p:embeddedFont>
      <p:font typeface="Montserrat Ultra-Bold Italics" charset="1" panose="00000900000000000000"/>
      <p:regular r:id="rId55"/>
    </p:embeddedFont>
    <p:embeddedFont>
      <p:font typeface="Montserrat Heavy" charset="1" panose="00000A00000000000000"/>
      <p:regular r:id="rId56"/>
    </p:embeddedFont>
    <p:embeddedFont>
      <p:font typeface="Montserrat Heavy Italics" charset="1" panose="00000A00000000000000"/>
      <p:regular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slides/slide1.xml" Type="http://schemas.openxmlformats.org/officeDocument/2006/relationships/slide"/><Relationship Id="rId59" Target="slides/slide2.xml" Type="http://schemas.openxmlformats.org/officeDocument/2006/relationships/slide"/><Relationship Id="rId6" Target="fonts/font6.fntdata" Type="http://schemas.openxmlformats.org/officeDocument/2006/relationships/font"/><Relationship Id="rId60" Target="slides/slide3.xml" Type="http://schemas.openxmlformats.org/officeDocument/2006/relationships/slide"/><Relationship Id="rId61" Target="slides/slide4.xml" Type="http://schemas.openxmlformats.org/officeDocument/2006/relationships/slide"/><Relationship Id="rId62" Target="slides/slide5.xml" Type="http://schemas.openxmlformats.org/officeDocument/2006/relationships/slide"/><Relationship Id="rId63" Target="slides/slide6.xml" Type="http://schemas.openxmlformats.org/officeDocument/2006/relationships/slide"/><Relationship Id="rId64" Target="slides/slide7.xml" Type="http://schemas.openxmlformats.org/officeDocument/2006/relationships/slide"/><Relationship Id="rId65" Target="slides/slide8.xml" Type="http://schemas.openxmlformats.org/officeDocument/2006/relationships/slide"/><Relationship Id="rId66" Target="slides/slide9.xml" Type="http://schemas.openxmlformats.org/officeDocument/2006/relationships/slide"/><Relationship Id="rId67" Target="slides/slide10.xml" Type="http://schemas.openxmlformats.org/officeDocument/2006/relationships/slide"/><Relationship Id="rId68" Target="slides/slide11.xml" Type="http://schemas.openxmlformats.org/officeDocument/2006/relationships/slide"/><Relationship Id="rId69" Target="slides/slide12.xml" Type="http://schemas.openxmlformats.org/officeDocument/2006/relationships/slide"/><Relationship Id="rId7" Target="fonts/font7.fntdata" Type="http://schemas.openxmlformats.org/officeDocument/2006/relationships/font"/><Relationship Id="rId70" Target="slides/slide13.xml" Type="http://schemas.openxmlformats.org/officeDocument/2006/relationships/slide"/><Relationship Id="rId71" Target="slides/slide14.xml" Type="http://schemas.openxmlformats.org/officeDocument/2006/relationships/slide"/><Relationship Id="rId72" Target="slides/slide15.xml" Type="http://schemas.openxmlformats.org/officeDocument/2006/relationships/slide"/><Relationship Id="rId73" Target="slides/slide16.xml" Type="http://schemas.openxmlformats.org/officeDocument/2006/relationships/slide"/><Relationship Id="rId74" Target="slides/slide17.xml" Type="http://schemas.openxmlformats.org/officeDocument/2006/relationships/slide"/><Relationship Id="rId75" Target="slides/slide18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svg" Type="http://schemas.openxmlformats.org/officeDocument/2006/relationships/image"/><Relationship Id="rId6" Target="../media/image58.png" Type="http://schemas.openxmlformats.org/officeDocument/2006/relationships/image"/><Relationship Id="rId7" Target="../media/image5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Relationship Id="rId6" Target="../media/image7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svg" Type="http://schemas.openxmlformats.org/officeDocument/2006/relationships/image"/><Relationship Id="rId4" Target="../media/image76.png" Type="http://schemas.openxmlformats.org/officeDocument/2006/relationships/image"/><Relationship Id="rId5" Target="../media/image7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jpe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14" Target="../media/image18.png" Type="http://schemas.openxmlformats.org/officeDocument/2006/relationships/image"/><Relationship Id="rId15" Target="../media/image19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9953" y="2648940"/>
            <a:ext cx="14416441" cy="3904403"/>
            <a:chOff x="0" y="0"/>
            <a:chExt cx="5879264" cy="15922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1750" y="31750"/>
              <a:ext cx="5815764" cy="1528780"/>
            </a:xfrm>
            <a:custGeom>
              <a:avLst/>
              <a:gdLst/>
              <a:ahLst/>
              <a:cxnLst/>
              <a:rect r="r" b="b" t="t" l="l"/>
              <a:pathLst>
                <a:path h="1528780" w="5815764">
                  <a:moveTo>
                    <a:pt x="5723054" y="1528780"/>
                  </a:moveTo>
                  <a:lnTo>
                    <a:pt x="92710" y="1528780"/>
                  </a:lnTo>
                  <a:cubicBezTo>
                    <a:pt x="41910" y="1528780"/>
                    <a:pt x="0" y="1486870"/>
                    <a:pt x="0" y="1436070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21784" y="0"/>
                  </a:lnTo>
                  <a:cubicBezTo>
                    <a:pt x="5772584" y="0"/>
                    <a:pt x="5814494" y="41910"/>
                    <a:pt x="5814494" y="92710"/>
                  </a:cubicBezTo>
                  <a:lnTo>
                    <a:pt x="5814494" y="1434800"/>
                  </a:lnTo>
                  <a:cubicBezTo>
                    <a:pt x="5815764" y="1486870"/>
                    <a:pt x="5773854" y="1528780"/>
                    <a:pt x="5723054" y="1528780"/>
                  </a:cubicBezTo>
                  <a:close/>
                </a:path>
              </a:pathLst>
            </a:custGeom>
            <a:solidFill>
              <a:srgbClr val="F3F3F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79264" cy="1592281"/>
            </a:xfrm>
            <a:custGeom>
              <a:avLst/>
              <a:gdLst/>
              <a:ahLst/>
              <a:cxnLst/>
              <a:rect r="r" b="b" t="t" l="l"/>
              <a:pathLst>
                <a:path h="1592281" w="5879264">
                  <a:moveTo>
                    <a:pt x="5754804" y="59690"/>
                  </a:moveTo>
                  <a:cubicBezTo>
                    <a:pt x="5790364" y="59690"/>
                    <a:pt x="5819574" y="88900"/>
                    <a:pt x="5819574" y="124460"/>
                  </a:cubicBezTo>
                  <a:lnTo>
                    <a:pt x="5819574" y="1467820"/>
                  </a:lnTo>
                  <a:cubicBezTo>
                    <a:pt x="5819574" y="1503381"/>
                    <a:pt x="5790364" y="1532590"/>
                    <a:pt x="5754804" y="1532590"/>
                  </a:cubicBezTo>
                  <a:lnTo>
                    <a:pt x="124460" y="1532590"/>
                  </a:lnTo>
                  <a:cubicBezTo>
                    <a:pt x="88900" y="1532590"/>
                    <a:pt x="59690" y="1503381"/>
                    <a:pt x="59690" y="146782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54804" y="59690"/>
                  </a:lnTo>
                  <a:moveTo>
                    <a:pt x="575480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67820"/>
                  </a:lnTo>
                  <a:cubicBezTo>
                    <a:pt x="0" y="1536400"/>
                    <a:pt x="55880" y="1592281"/>
                    <a:pt x="124460" y="1592281"/>
                  </a:cubicBezTo>
                  <a:lnTo>
                    <a:pt x="5754804" y="1592281"/>
                  </a:lnTo>
                  <a:cubicBezTo>
                    <a:pt x="5823384" y="1592281"/>
                    <a:pt x="5879264" y="1536400"/>
                    <a:pt x="5879264" y="1467820"/>
                  </a:cubicBezTo>
                  <a:lnTo>
                    <a:pt x="5879264" y="124460"/>
                  </a:lnTo>
                  <a:cubicBezTo>
                    <a:pt x="5879264" y="55880"/>
                    <a:pt x="5823384" y="0"/>
                    <a:pt x="5754804" y="0"/>
                  </a:cubicBezTo>
                  <a:close/>
                </a:path>
              </a:pathLst>
            </a:custGeom>
            <a:solidFill>
              <a:srgbClr val="354F00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277721" y="3166172"/>
            <a:ext cx="8728460" cy="2582012"/>
          </a:xfrm>
          <a:custGeom>
            <a:avLst/>
            <a:gdLst/>
            <a:ahLst/>
            <a:cxnLst/>
            <a:rect r="r" b="b" t="t" l="l"/>
            <a:pathLst>
              <a:path h="2582012" w="8728460">
                <a:moveTo>
                  <a:pt x="0" y="0"/>
                </a:moveTo>
                <a:lnTo>
                  <a:pt x="8728459" y="0"/>
                </a:lnTo>
                <a:lnTo>
                  <a:pt x="8728459" y="2582012"/>
                </a:lnTo>
                <a:lnTo>
                  <a:pt x="0" y="2582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9914" y="419779"/>
            <a:ext cx="4609115" cy="1217842"/>
          </a:xfrm>
          <a:custGeom>
            <a:avLst/>
            <a:gdLst/>
            <a:ahLst/>
            <a:cxnLst/>
            <a:rect r="r" b="b" t="t" l="l"/>
            <a:pathLst>
              <a:path h="1217842" w="4609115">
                <a:moveTo>
                  <a:pt x="0" y="0"/>
                </a:moveTo>
                <a:lnTo>
                  <a:pt x="4609114" y="0"/>
                </a:lnTo>
                <a:lnTo>
                  <a:pt x="4609114" y="1217842"/>
                </a:lnTo>
                <a:lnTo>
                  <a:pt x="0" y="1217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931" t="-134936" r="-26696" b="-13318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59977" y="491361"/>
            <a:ext cx="3281004" cy="1074678"/>
          </a:xfrm>
          <a:custGeom>
            <a:avLst/>
            <a:gdLst/>
            <a:ahLst/>
            <a:cxnLst/>
            <a:rect r="r" b="b" t="t" l="l"/>
            <a:pathLst>
              <a:path h="1074678" w="3281004">
                <a:moveTo>
                  <a:pt x="0" y="0"/>
                </a:moveTo>
                <a:lnTo>
                  <a:pt x="3281004" y="0"/>
                </a:lnTo>
                <a:lnTo>
                  <a:pt x="3281004" y="1074678"/>
                </a:lnTo>
                <a:lnTo>
                  <a:pt x="0" y="1074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75031" r="0" b="-6887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03629" y="7604485"/>
            <a:ext cx="8049090" cy="637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  <a:spcBef>
                <a:spcPct val="0"/>
              </a:spcBef>
            </a:pPr>
            <a:r>
              <a:rPr lang="en-US" sz="3766">
                <a:solidFill>
                  <a:srgbClr val="000000"/>
                </a:solidFill>
                <a:latin typeface="Noto Kufi Arabic Bold"/>
              </a:rPr>
              <a:t>Data Analysis Bootcamp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6141550" cy="2003290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46399" y="2646083"/>
            <a:ext cx="7628686" cy="7473263"/>
          </a:xfrm>
          <a:custGeom>
            <a:avLst/>
            <a:gdLst/>
            <a:ahLst/>
            <a:cxnLst/>
            <a:rect r="r" b="b" t="t" l="l"/>
            <a:pathLst>
              <a:path h="7473263" w="7628686">
                <a:moveTo>
                  <a:pt x="0" y="0"/>
                </a:moveTo>
                <a:lnTo>
                  <a:pt x="7628686" y="0"/>
                </a:lnTo>
                <a:lnTo>
                  <a:pt x="7628686" y="7473263"/>
                </a:lnTo>
                <a:lnTo>
                  <a:pt x="0" y="74732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84167" y="2646083"/>
            <a:ext cx="7657463" cy="7473263"/>
          </a:xfrm>
          <a:custGeom>
            <a:avLst/>
            <a:gdLst/>
            <a:ahLst/>
            <a:cxnLst/>
            <a:rect r="r" b="b" t="t" l="l"/>
            <a:pathLst>
              <a:path h="7473263" w="7657463">
                <a:moveTo>
                  <a:pt x="0" y="0"/>
                </a:moveTo>
                <a:lnTo>
                  <a:pt x="7657462" y="0"/>
                </a:lnTo>
                <a:lnTo>
                  <a:pt x="7657462" y="7473263"/>
                </a:lnTo>
                <a:lnTo>
                  <a:pt x="0" y="7473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8061797" y="5327197"/>
            <a:ext cx="2411725" cy="508655"/>
          </a:xfrm>
          <a:custGeom>
            <a:avLst/>
            <a:gdLst/>
            <a:ahLst/>
            <a:cxnLst/>
            <a:rect r="r" b="b" t="t" l="l"/>
            <a:pathLst>
              <a:path h="508655" w="2411725">
                <a:moveTo>
                  <a:pt x="0" y="0"/>
                </a:moveTo>
                <a:lnTo>
                  <a:pt x="2411725" y="0"/>
                </a:lnTo>
                <a:lnTo>
                  <a:pt x="2411725" y="508654"/>
                </a:lnTo>
                <a:lnTo>
                  <a:pt x="0" y="5086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3160" y="1274545"/>
            <a:ext cx="1484933" cy="1371538"/>
          </a:xfrm>
          <a:custGeom>
            <a:avLst/>
            <a:gdLst/>
            <a:ahLst/>
            <a:cxnLst/>
            <a:rect r="r" b="b" t="t" l="l"/>
            <a:pathLst>
              <a:path h="1371538" w="1484933">
                <a:moveTo>
                  <a:pt x="0" y="0"/>
                </a:moveTo>
                <a:lnTo>
                  <a:pt x="1484933" y="0"/>
                </a:lnTo>
                <a:lnTo>
                  <a:pt x="1484933" y="1371538"/>
                </a:lnTo>
                <a:lnTo>
                  <a:pt x="0" y="1371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2820" y="578554"/>
            <a:ext cx="5535910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Ultra-Bold"/>
              </a:rPr>
              <a:t>User Transactions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452743" y="227330"/>
            <a:ext cx="10806557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Presents a detailed statistical analysis of user transactions, including the distribution of predicted directions and the distribution of outbound and inbound directions.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024944" y="-203171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6142" y="3577356"/>
            <a:ext cx="8749174" cy="4347712"/>
          </a:xfrm>
          <a:custGeom>
            <a:avLst/>
            <a:gdLst/>
            <a:ahLst/>
            <a:cxnLst/>
            <a:rect r="r" b="b" t="t" l="l"/>
            <a:pathLst>
              <a:path h="4347712" w="8749174">
                <a:moveTo>
                  <a:pt x="0" y="0"/>
                </a:moveTo>
                <a:lnTo>
                  <a:pt x="8749174" y="0"/>
                </a:lnTo>
                <a:lnTo>
                  <a:pt x="8749174" y="4347711"/>
                </a:lnTo>
                <a:lnTo>
                  <a:pt x="0" y="4347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075" t="-7259" r="0" b="-124935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225474" y="-203171"/>
            <a:ext cx="6983633" cy="2334394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7066464" y="414157"/>
            <a:ext cx="9650176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Presents two types of status, also show the most commonly used brands and channels by users.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414157"/>
            <a:ext cx="6459000" cy="1162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  <a:spcBef>
                <a:spcPct val="0"/>
              </a:spcBef>
            </a:pPr>
            <a:r>
              <a:rPr lang="en-US" sz="3360">
                <a:solidFill>
                  <a:srgbClr val="354F00"/>
                </a:solidFill>
                <a:latin typeface="Montserrat Ultra-Bold"/>
              </a:rPr>
              <a:t>Notifications and Device type for each user</a:t>
            </a:r>
            <a:r>
              <a:rPr lang="en-US" sz="3360">
                <a:solidFill>
                  <a:srgbClr val="354F00"/>
                </a:solidFill>
                <a:latin typeface="Montserrat Ultra-Bold"/>
              </a:rPr>
              <a:t>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509151" y="3577356"/>
            <a:ext cx="7207488" cy="4347712"/>
          </a:xfrm>
          <a:custGeom>
            <a:avLst/>
            <a:gdLst/>
            <a:ahLst/>
            <a:cxnLst/>
            <a:rect r="r" b="b" t="t" l="l"/>
            <a:pathLst>
              <a:path h="4347712" w="7207488">
                <a:moveTo>
                  <a:pt x="0" y="0"/>
                </a:moveTo>
                <a:lnTo>
                  <a:pt x="7207488" y="0"/>
                </a:lnTo>
                <a:lnTo>
                  <a:pt x="7207488" y="4347711"/>
                </a:lnTo>
                <a:lnTo>
                  <a:pt x="0" y="43477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0654" t="-88811" r="0" b="-2912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57093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491253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9347" y="-357154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0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782894" y="2549956"/>
            <a:ext cx="7292300" cy="6297167"/>
          </a:xfrm>
          <a:custGeom>
            <a:avLst/>
            <a:gdLst/>
            <a:ahLst/>
            <a:cxnLst/>
            <a:rect r="r" b="b" t="t" l="l"/>
            <a:pathLst>
              <a:path h="6297167" w="7292300">
                <a:moveTo>
                  <a:pt x="0" y="0"/>
                </a:moveTo>
                <a:lnTo>
                  <a:pt x="7292300" y="0"/>
                </a:lnTo>
                <a:lnTo>
                  <a:pt x="7292300" y="6297166"/>
                </a:lnTo>
                <a:lnTo>
                  <a:pt x="0" y="6297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" t="-2131" r="0" b="-155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45837" y="2549956"/>
            <a:ext cx="7313463" cy="6297167"/>
          </a:xfrm>
          <a:custGeom>
            <a:avLst/>
            <a:gdLst/>
            <a:ahLst/>
            <a:cxnLst/>
            <a:rect r="r" b="b" t="t" l="l"/>
            <a:pathLst>
              <a:path h="6297167" w="7313463">
                <a:moveTo>
                  <a:pt x="0" y="0"/>
                </a:moveTo>
                <a:lnTo>
                  <a:pt x="7313463" y="0"/>
                </a:lnTo>
                <a:lnTo>
                  <a:pt x="7313463" y="6297166"/>
                </a:lnTo>
                <a:lnTo>
                  <a:pt x="0" y="62971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83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7773131" y="5444212"/>
            <a:ext cx="2411725" cy="508655"/>
          </a:xfrm>
          <a:custGeom>
            <a:avLst/>
            <a:gdLst/>
            <a:ahLst/>
            <a:cxnLst/>
            <a:rect r="r" b="b" t="t" l="l"/>
            <a:pathLst>
              <a:path h="508655" w="2411725">
                <a:moveTo>
                  <a:pt x="0" y="0"/>
                </a:moveTo>
                <a:lnTo>
                  <a:pt x="2411725" y="0"/>
                </a:lnTo>
                <a:lnTo>
                  <a:pt x="2411725" y="508654"/>
                </a:lnTo>
                <a:lnTo>
                  <a:pt x="0" y="5086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917906"/>
            <a:ext cx="953509" cy="915369"/>
          </a:xfrm>
          <a:custGeom>
            <a:avLst/>
            <a:gdLst/>
            <a:ahLst/>
            <a:cxnLst/>
            <a:rect r="r" b="b" t="t" l="l"/>
            <a:pathLst>
              <a:path h="915369" w="953509">
                <a:moveTo>
                  <a:pt x="0" y="0"/>
                </a:moveTo>
                <a:lnTo>
                  <a:pt x="953509" y="0"/>
                </a:lnTo>
                <a:lnTo>
                  <a:pt x="953509" y="915369"/>
                </a:lnTo>
                <a:lnTo>
                  <a:pt x="0" y="9153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2894" y="605609"/>
            <a:ext cx="4575762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Ultra-Bold"/>
              </a:rPr>
              <a:t>Churn Rate</a:t>
            </a:r>
            <a:r>
              <a:rPr lang="en-US" sz="4560">
                <a:solidFill>
                  <a:srgbClr val="354F00"/>
                </a:solidFill>
                <a:latin typeface="Montserrat Ultra-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4995" y="9335345"/>
            <a:ext cx="409514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Raleway Bold"/>
              </a:rPr>
              <a:t>Accuracy: 0.71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18841" y="440247"/>
            <a:ext cx="9223540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We have seen a significant increase in the number of customers  has gained.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3826218" y="2022129"/>
            <a:ext cx="10635564" cy="7880378"/>
          </a:xfrm>
          <a:custGeom>
            <a:avLst/>
            <a:gdLst/>
            <a:ahLst/>
            <a:cxnLst/>
            <a:rect r="r" b="b" t="t" l="l"/>
            <a:pathLst>
              <a:path h="7880378" w="10635564">
                <a:moveTo>
                  <a:pt x="0" y="0"/>
                </a:moveTo>
                <a:lnTo>
                  <a:pt x="10635564" y="0"/>
                </a:lnTo>
                <a:lnTo>
                  <a:pt x="10635564" y="7880378"/>
                </a:lnTo>
                <a:lnTo>
                  <a:pt x="0" y="7880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0" r="-523" b="-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549444"/>
            <a:ext cx="1472685" cy="1472685"/>
          </a:xfrm>
          <a:custGeom>
            <a:avLst/>
            <a:gdLst/>
            <a:ahLst/>
            <a:cxnLst/>
            <a:rect r="r" b="b" t="t" l="l"/>
            <a:pathLst>
              <a:path h="1472685" w="1472685">
                <a:moveTo>
                  <a:pt x="0" y="0"/>
                </a:moveTo>
                <a:lnTo>
                  <a:pt x="1472685" y="0"/>
                </a:lnTo>
                <a:lnTo>
                  <a:pt x="1472685" y="1472685"/>
                </a:lnTo>
                <a:lnTo>
                  <a:pt x="0" y="1472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2894" y="706443"/>
            <a:ext cx="4575762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Ultra-Bold"/>
              </a:rPr>
              <a:t>Churn Rate</a:t>
            </a:r>
            <a:r>
              <a:rPr lang="en-US" sz="4560">
                <a:solidFill>
                  <a:srgbClr val="354F00"/>
                </a:solidFill>
                <a:latin typeface="Montserrat Ultra-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83404" y="741680"/>
            <a:ext cx="9223540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The confusion matrix for churn rate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57093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768047" y="-475503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-6430" y="-10263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749238" y="2011866"/>
            <a:ext cx="14789523" cy="7021631"/>
          </a:xfrm>
          <a:custGeom>
            <a:avLst/>
            <a:gdLst/>
            <a:ahLst/>
            <a:cxnLst/>
            <a:rect r="r" b="b" t="t" l="l"/>
            <a:pathLst>
              <a:path h="7021631" w="14789523">
                <a:moveTo>
                  <a:pt x="0" y="0"/>
                </a:moveTo>
                <a:lnTo>
                  <a:pt x="14789524" y="0"/>
                </a:lnTo>
                <a:lnTo>
                  <a:pt x="14789524" y="7021631"/>
                </a:lnTo>
                <a:lnTo>
                  <a:pt x="0" y="70216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63353" y="1294458"/>
            <a:ext cx="1515675" cy="1124355"/>
          </a:xfrm>
          <a:custGeom>
            <a:avLst/>
            <a:gdLst/>
            <a:ahLst/>
            <a:cxnLst/>
            <a:rect r="r" b="b" t="t" l="l"/>
            <a:pathLst>
              <a:path h="1124355" w="1515675">
                <a:moveTo>
                  <a:pt x="0" y="0"/>
                </a:moveTo>
                <a:lnTo>
                  <a:pt x="1515675" y="0"/>
                </a:lnTo>
                <a:lnTo>
                  <a:pt x="1515675" y="1124355"/>
                </a:lnTo>
                <a:lnTo>
                  <a:pt x="0" y="11243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6464" y="548565"/>
            <a:ext cx="4575762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Bold"/>
              </a:rPr>
              <a:t>RFM Metrics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81795" y="400838"/>
            <a:ext cx="9581558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The RFM Metrics is (Recency , Frequency , Monetary 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957093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6135120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-129797" y="-136809"/>
            <a:ext cx="6141550" cy="214867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2940978" y="2011866"/>
            <a:ext cx="12970656" cy="7556148"/>
          </a:xfrm>
          <a:custGeom>
            <a:avLst/>
            <a:gdLst/>
            <a:ahLst/>
            <a:cxnLst/>
            <a:rect r="r" b="b" t="t" l="l"/>
            <a:pathLst>
              <a:path h="7556148" w="12970656">
                <a:moveTo>
                  <a:pt x="0" y="0"/>
                </a:moveTo>
                <a:lnTo>
                  <a:pt x="12970656" y="0"/>
                </a:lnTo>
                <a:lnTo>
                  <a:pt x="12970656" y="7556148"/>
                </a:lnTo>
                <a:lnTo>
                  <a:pt x="0" y="7556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83854" y="8197122"/>
            <a:ext cx="1527779" cy="1300001"/>
          </a:xfrm>
          <a:custGeom>
            <a:avLst/>
            <a:gdLst/>
            <a:ahLst/>
            <a:cxnLst/>
            <a:rect r="r" b="b" t="t" l="l"/>
            <a:pathLst>
              <a:path h="1300001" w="1527779">
                <a:moveTo>
                  <a:pt x="0" y="0"/>
                </a:moveTo>
                <a:lnTo>
                  <a:pt x="1527780" y="0"/>
                </a:lnTo>
                <a:lnTo>
                  <a:pt x="1527780" y="1300001"/>
                </a:lnTo>
                <a:lnTo>
                  <a:pt x="0" y="1300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3097" y="538579"/>
            <a:ext cx="4575762" cy="80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65"/>
              </a:lnSpc>
              <a:spcBef>
                <a:spcPct val="0"/>
              </a:spcBef>
            </a:pPr>
            <a:r>
              <a:rPr lang="en-US" sz="4760">
                <a:solidFill>
                  <a:srgbClr val="354F00"/>
                </a:solidFill>
                <a:latin typeface="Montserrat Bold"/>
              </a:rPr>
              <a:t>RFM 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17005" y="447094"/>
            <a:ext cx="11164365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Analysis of an RFM for a customer base, segment customers to different based on their behaviors.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9891" y="2541905"/>
            <a:ext cx="16518741" cy="462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354F00"/>
                </a:solidFill>
                <a:latin typeface="Raleway Bold"/>
              </a:rPr>
              <a:t>Focus marketing on adult audiences.</a:t>
            </a:r>
          </a:p>
          <a:p>
            <a:pPr algn="just">
              <a:lnSpc>
                <a:spcPts val="405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354F00"/>
                </a:solidFill>
                <a:latin typeface="Raleway Bold"/>
              </a:rPr>
              <a:t>W</a:t>
            </a:r>
            <a:r>
              <a:rPr lang="en-US" sz="2899">
                <a:solidFill>
                  <a:srgbClr val="354F00"/>
                </a:solidFill>
                <a:latin typeface="Raleway Bold"/>
              </a:rPr>
              <a:t>e need to develop and expand our services in other countries.</a:t>
            </a:r>
          </a:p>
          <a:p>
            <a:pPr algn="just">
              <a:lnSpc>
                <a:spcPts val="405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354F00"/>
                </a:solidFill>
                <a:latin typeface="Raleway Bold"/>
              </a:rPr>
              <a:t>W</a:t>
            </a:r>
            <a:r>
              <a:rPr lang="en-US" sz="2899">
                <a:solidFill>
                  <a:srgbClr val="354F00"/>
                </a:solidFill>
                <a:latin typeface="Raleway Bold"/>
              </a:rPr>
              <a:t>e should improve our service and marketing strategies.</a:t>
            </a:r>
          </a:p>
          <a:p>
            <a:pPr algn="just">
              <a:lnSpc>
                <a:spcPts val="405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354F00"/>
                </a:solidFill>
                <a:latin typeface="Raleway Bold"/>
              </a:rPr>
              <a:t>W</a:t>
            </a:r>
            <a:r>
              <a:rPr lang="en-US" sz="2899">
                <a:solidFill>
                  <a:srgbClr val="354F00"/>
                </a:solidFill>
                <a:latin typeface="Raleway Bold"/>
              </a:rPr>
              <a:t>e should  develop strategies to improve customer loyalty and prevent churn.</a:t>
            </a:r>
          </a:p>
          <a:p>
            <a:pPr algn="just">
              <a:lnSpc>
                <a:spcPts val="4059"/>
              </a:lnSpc>
            </a:pPr>
          </a:p>
          <a:p>
            <a:pPr algn="just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354F00"/>
                </a:solidFill>
                <a:latin typeface="Raleway Bold"/>
              </a:rPr>
              <a:t>W</a:t>
            </a:r>
            <a:r>
              <a:rPr lang="en-US" sz="2899">
                <a:solidFill>
                  <a:srgbClr val="354F00"/>
                </a:solidFill>
                <a:latin typeface="Raleway Bold"/>
              </a:rPr>
              <a:t>e should explore ways to increase the value and engagement with these customers.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327726" y="0"/>
            <a:ext cx="2712851" cy="10971090"/>
          </a:xfrm>
          <a:custGeom>
            <a:avLst/>
            <a:gdLst/>
            <a:ahLst/>
            <a:cxnLst/>
            <a:rect r="r" b="b" t="t" l="l"/>
            <a:pathLst>
              <a:path h="10971090" w="2712851">
                <a:moveTo>
                  <a:pt x="0" y="0"/>
                </a:moveTo>
                <a:lnTo>
                  <a:pt x="2712852" y="0"/>
                </a:lnTo>
                <a:lnTo>
                  <a:pt x="2712852" y="10971090"/>
                </a:lnTo>
                <a:lnTo>
                  <a:pt x="0" y="109710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487" y="554064"/>
            <a:ext cx="802567" cy="949272"/>
          </a:xfrm>
          <a:custGeom>
            <a:avLst/>
            <a:gdLst/>
            <a:ahLst/>
            <a:cxnLst/>
            <a:rect r="r" b="b" t="t" l="l"/>
            <a:pathLst>
              <a:path h="949272" w="802567">
                <a:moveTo>
                  <a:pt x="0" y="0"/>
                </a:moveTo>
                <a:lnTo>
                  <a:pt x="802567" y="0"/>
                </a:lnTo>
                <a:lnTo>
                  <a:pt x="802567" y="949272"/>
                </a:lnTo>
                <a:lnTo>
                  <a:pt x="0" y="949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29891" y="605609"/>
            <a:ext cx="5765205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000001"/>
                </a:solidFill>
                <a:latin typeface="Montserrat Bold"/>
              </a:rPr>
              <a:t>Recommendations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33734" y="8761039"/>
            <a:ext cx="1355279" cy="1355279"/>
          </a:xfrm>
          <a:custGeom>
            <a:avLst/>
            <a:gdLst/>
            <a:ahLst/>
            <a:cxnLst/>
            <a:rect r="r" b="b" t="t" l="l"/>
            <a:pathLst>
              <a:path h="1355279" w="1355279">
                <a:moveTo>
                  <a:pt x="0" y="0"/>
                </a:moveTo>
                <a:lnTo>
                  <a:pt x="1355280" y="0"/>
                </a:lnTo>
                <a:lnTo>
                  <a:pt x="1355280" y="1355279"/>
                </a:lnTo>
                <a:lnTo>
                  <a:pt x="0" y="1355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57263" y="5143500"/>
            <a:ext cx="3530259" cy="4972818"/>
          </a:xfrm>
          <a:custGeom>
            <a:avLst/>
            <a:gdLst/>
            <a:ahLst/>
            <a:cxnLst/>
            <a:rect r="r" b="b" t="t" l="l"/>
            <a:pathLst>
              <a:path h="4972818" w="3530259">
                <a:moveTo>
                  <a:pt x="0" y="0"/>
                </a:moveTo>
                <a:lnTo>
                  <a:pt x="3530259" y="0"/>
                </a:lnTo>
                <a:lnTo>
                  <a:pt x="3530259" y="4972818"/>
                </a:lnTo>
                <a:lnTo>
                  <a:pt x="0" y="4972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45" t="0" r="-41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02609" y="2293741"/>
            <a:ext cx="3554654" cy="4888167"/>
          </a:xfrm>
          <a:custGeom>
            <a:avLst/>
            <a:gdLst/>
            <a:ahLst/>
            <a:cxnLst/>
            <a:rect r="r" b="b" t="t" l="l"/>
            <a:pathLst>
              <a:path h="4888167" w="3554654">
                <a:moveTo>
                  <a:pt x="0" y="0"/>
                </a:moveTo>
                <a:lnTo>
                  <a:pt x="3554654" y="0"/>
                </a:lnTo>
                <a:lnTo>
                  <a:pt x="3554654" y="4888168"/>
                </a:lnTo>
                <a:lnTo>
                  <a:pt x="0" y="4888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58" t="0" r="-285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5777" y="5143500"/>
            <a:ext cx="3646832" cy="4972818"/>
          </a:xfrm>
          <a:custGeom>
            <a:avLst/>
            <a:gdLst/>
            <a:ahLst/>
            <a:cxnLst/>
            <a:rect r="r" b="b" t="t" l="l"/>
            <a:pathLst>
              <a:path h="4972818" w="3646832">
                <a:moveTo>
                  <a:pt x="0" y="0"/>
                </a:moveTo>
                <a:lnTo>
                  <a:pt x="3646832" y="0"/>
                </a:lnTo>
                <a:lnTo>
                  <a:pt x="3646832" y="4972818"/>
                </a:lnTo>
                <a:lnTo>
                  <a:pt x="0" y="497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45" t="0" r="-4145" b="-330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317" y="2293741"/>
            <a:ext cx="3722302" cy="4592095"/>
          </a:xfrm>
          <a:custGeom>
            <a:avLst/>
            <a:gdLst/>
            <a:ahLst/>
            <a:cxnLst/>
            <a:rect r="r" b="b" t="t" l="l"/>
            <a:pathLst>
              <a:path h="4592095" w="3722302">
                <a:moveTo>
                  <a:pt x="0" y="0"/>
                </a:moveTo>
                <a:lnTo>
                  <a:pt x="3722302" y="0"/>
                </a:lnTo>
                <a:lnTo>
                  <a:pt x="3722302" y="4592095"/>
                </a:lnTo>
                <a:lnTo>
                  <a:pt x="0" y="4592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97298" y="2293741"/>
            <a:ext cx="3391716" cy="4888167"/>
          </a:xfrm>
          <a:custGeom>
            <a:avLst/>
            <a:gdLst/>
            <a:ahLst/>
            <a:cxnLst/>
            <a:rect r="r" b="b" t="t" l="l"/>
            <a:pathLst>
              <a:path h="4888167" w="3391716">
                <a:moveTo>
                  <a:pt x="0" y="0"/>
                </a:moveTo>
                <a:lnTo>
                  <a:pt x="3391716" y="0"/>
                </a:lnTo>
                <a:lnTo>
                  <a:pt x="3391716" y="4888168"/>
                </a:lnTo>
                <a:lnTo>
                  <a:pt x="0" y="48881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936" t="0" r="-785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19386" y="1005249"/>
            <a:ext cx="6849228" cy="81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4"/>
              </a:lnSpc>
            </a:pPr>
            <a:r>
              <a:rPr lang="en-US" sz="6766">
                <a:solidFill>
                  <a:srgbClr val="8788E5"/>
                </a:solidFill>
                <a:latin typeface="Vidaloka"/>
              </a:rPr>
              <a:t>Contact with us 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89437" y="538602"/>
            <a:ext cx="1173174" cy="1173174"/>
          </a:xfrm>
          <a:custGeom>
            <a:avLst/>
            <a:gdLst/>
            <a:ahLst/>
            <a:cxnLst/>
            <a:rect r="r" b="b" t="t" l="l"/>
            <a:pathLst>
              <a:path h="1173174" w="1173174">
                <a:moveTo>
                  <a:pt x="0" y="0"/>
                </a:moveTo>
                <a:lnTo>
                  <a:pt x="1173174" y="0"/>
                </a:lnTo>
                <a:lnTo>
                  <a:pt x="1173174" y="1173174"/>
                </a:lnTo>
                <a:lnTo>
                  <a:pt x="0" y="11731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79" y="7165962"/>
            <a:ext cx="3255232" cy="3288113"/>
          </a:xfrm>
          <a:custGeom>
            <a:avLst/>
            <a:gdLst/>
            <a:ahLst/>
            <a:cxnLst/>
            <a:rect r="r" b="b" t="t" l="l"/>
            <a:pathLst>
              <a:path h="3288113" w="3255232">
                <a:moveTo>
                  <a:pt x="0" y="0"/>
                </a:moveTo>
                <a:lnTo>
                  <a:pt x="3255231" y="0"/>
                </a:lnTo>
                <a:lnTo>
                  <a:pt x="3255231" y="3288113"/>
                </a:lnTo>
                <a:lnTo>
                  <a:pt x="0" y="32881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22404" y="2063431"/>
            <a:ext cx="7643191" cy="7770080"/>
          </a:xfrm>
          <a:custGeom>
            <a:avLst/>
            <a:gdLst/>
            <a:ahLst/>
            <a:cxnLst/>
            <a:rect r="r" b="b" t="t" l="l"/>
            <a:pathLst>
              <a:path h="7770080" w="7643191">
                <a:moveTo>
                  <a:pt x="0" y="0"/>
                </a:moveTo>
                <a:lnTo>
                  <a:pt x="7643192" y="0"/>
                </a:lnTo>
                <a:lnTo>
                  <a:pt x="7643192" y="7770080"/>
                </a:lnTo>
                <a:lnTo>
                  <a:pt x="0" y="7770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5531" y="893857"/>
            <a:ext cx="15194079" cy="817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4"/>
              </a:lnSpc>
            </a:pPr>
            <a:r>
              <a:rPr lang="en-US" sz="6766">
                <a:solidFill>
                  <a:srgbClr val="8788E5"/>
                </a:solidFill>
                <a:latin typeface="Vidaloka"/>
              </a:rPr>
              <a:t>You can find our project in the GitHub 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3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90795" y="3086997"/>
            <a:ext cx="3461454" cy="3799999"/>
          </a:xfrm>
          <a:custGeom>
            <a:avLst/>
            <a:gdLst/>
            <a:ahLst/>
            <a:cxnLst/>
            <a:rect r="r" b="b" t="t" l="l"/>
            <a:pathLst>
              <a:path h="3799999" w="3461454">
                <a:moveTo>
                  <a:pt x="0" y="0"/>
                </a:moveTo>
                <a:lnTo>
                  <a:pt x="3461454" y="0"/>
                </a:lnTo>
                <a:lnTo>
                  <a:pt x="3461454" y="3800000"/>
                </a:lnTo>
                <a:lnTo>
                  <a:pt x="0" y="3800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933" y="3086997"/>
            <a:ext cx="3461454" cy="3799999"/>
          </a:xfrm>
          <a:custGeom>
            <a:avLst/>
            <a:gdLst/>
            <a:ahLst/>
            <a:cxnLst/>
            <a:rect r="r" b="b" t="t" l="l"/>
            <a:pathLst>
              <a:path h="3799999" w="3461454">
                <a:moveTo>
                  <a:pt x="0" y="0"/>
                </a:moveTo>
                <a:lnTo>
                  <a:pt x="3461453" y="0"/>
                </a:lnTo>
                <a:lnTo>
                  <a:pt x="3461453" y="3800000"/>
                </a:lnTo>
                <a:lnTo>
                  <a:pt x="0" y="380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95124" y="3086997"/>
            <a:ext cx="3461454" cy="3799999"/>
          </a:xfrm>
          <a:custGeom>
            <a:avLst/>
            <a:gdLst/>
            <a:ahLst/>
            <a:cxnLst/>
            <a:rect r="r" b="b" t="t" l="l"/>
            <a:pathLst>
              <a:path h="3799999" w="3461454">
                <a:moveTo>
                  <a:pt x="0" y="0"/>
                </a:moveTo>
                <a:lnTo>
                  <a:pt x="3461453" y="0"/>
                </a:lnTo>
                <a:lnTo>
                  <a:pt x="3461453" y="3800000"/>
                </a:lnTo>
                <a:lnTo>
                  <a:pt x="0" y="3800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86466" y="3086997"/>
            <a:ext cx="3461454" cy="3799999"/>
          </a:xfrm>
          <a:custGeom>
            <a:avLst/>
            <a:gdLst/>
            <a:ahLst/>
            <a:cxnLst/>
            <a:rect r="r" b="b" t="t" l="l"/>
            <a:pathLst>
              <a:path h="3799999" w="3461454">
                <a:moveTo>
                  <a:pt x="0" y="0"/>
                </a:moveTo>
                <a:lnTo>
                  <a:pt x="3461454" y="0"/>
                </a:lnTo>
                <a:lnTo>
                  <a:pt x="3461454" y="3800000"/>
                </a:lnTo>
                <a:lnTo>
                  <a:pt x="0" y="3800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82137" y="3086997"/>
            <a:ext cx="3461454" cy="3799999"/>
          </a:xfrm>
          <a:custGeom>
            <a:avLst/>
            <a:gdLst/>
            <a:ahLst/>
            <a:cxnLst/>
            <a:rect r="r" b="b" t="t" l="l"/>
            <a:pathLst>
              <a:path h="3799999" w="3461454">
                <a:moveTo>
                  <a:pt x="0" y="0"/>
                </a:moveTo>
                <a:lnTo>
                  <a:pt x="3461454" y="0"/>
                </a:lnTo>
                <a:lnTo>
                  <a:pt x="3461454" y="3800000"/>
                </a:lnTo>
                <a:lnTo>
                  <a:pt x="0" y="38000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10830"/>
            <a:ext cx="3231914" cy="2473883"/>
          </a:xfrm>
          <a:custGeom>
            <a:avLst/>
            <a:gdLst/>
            <a:ahLst/>
            <a:cxnLst/>
            <a:rect r="r" b="b" t="t" l="l"/>
            <a:pathLst>
              <a:path h="2473883" w="3231914">
                <a:moveTo>
                  <a:pt x="0" y="0"/>
                </a:moveTo>
                <a:lnTo>
                  <a:pt x="3231914" y="0"/>
                </a:lnTo>
                <a:lnTo>
                  <a:pt x="3231914" y="2473883"/>
                </a:lnTo>
                <a:lnTo>
                  <a:pt x="0" y="2473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28720" y="108688"/>
            <a:ext cx="2559280" cy="2254702"/>
          </a:xfrm>
          <a:custGeom>
            <a:avLst/>
            <a:gdLst/>
            <a:ahLst/>
            <a:cxnLst/>
            <a:rect r="r" b="b" t="t" l="l"/>
            <a:pathLst>
              <a:path h="2254702" w="2559280">
                <a:moveTo>
                  <a:pt x="0" y="0"/>
                </a:moveTo>
                <a:lnTo>
                  <a:pt x="2559280" y="0"/>
                </a:lnTo>
                <a:lnTo>
                  <a:pt x="2559280" y="2254702"/>
                </a:lnTo>
                <a:lnTo>
                  <a:pt x="0" y="22547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084654" y="1397964"/>
            <a:ext cx="7111775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Ultra-Bold"/>
              </a:rPr>
              <a:t>Meet The Data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933" y="7454786"/>
            <a:ext cx="3662708" cy="9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Afnan</a:t>
            </a:r>
          </a:p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Al-Shammari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001983" y="7454786"/>
            <a:ext cx="3662708" cy="9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Reuof</a:t>
            </a:r>
          </a:p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Al-Qahtani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86466" y="7454786"/>
            <a:ext cx="3662708" cy="9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Najwa</a:t>
            </a:r>
          </a:p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Al-Sanani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47920" y="7454786"/>
            <a:ext cx="3662708" cy="9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Leen</a:t>
            </a:r>
          </a:p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Al-Shehri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94496" y="7454786"/>
            <a:ext cx="3662708" cy="957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Bayan</a:t>
            </a:r>
          </a:p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Al-Harbi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84042" y="-184042"/>
            <a:ext cx="10287000" cy="10655085"/>
          </a:xfrm>
          <a:custGeom>
            <a:avLst/>
            <a:gdLst/>
            <a:ahLst/>
            <a:cxnLst/>
            <a:rect r="r" b="b" t="t" l="l"/>
            <a:pathLst>
              <a:path h="10655085" w="10287000">
                <a:moveTo>
                  <a:pt x="0" y="0"/>
                </a:moveTo>
                <a:lnTo>
                  <a:pt x="10287000" y="0"/>
                </a:lnTo>
                <a:lnTo>
                  <a:pt x="10287000" y="10655084"/>
                </a:lnTo>
                <a:lnTo>
                  <a:pt x="0" y="106550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0839127" y="-437863"/>
            <a:ext cx="10287000" cy="10655085"/>
          </a:xfrm>
          <a:custGeom>
            <a:avLst/>
            <a:gdLst/>
            <a:ahLst/>
            <a:cxnLst/>
            <a:rect r="r" b="b" t="t" l="l"/>
            <a:pathLst>
              <a:path h="10655085" w="10287000">
                <a:moveTo>
                  <a:pt x="0" y="0"/>
                </a:moveTo>
                <a:lnTo>
                  <a:pt x="10287000" y="0"/>
                </a:lnTo>
                <a:lnTo>
                  <a:pt x="10287000" y="10655085"/>
                </a:lnTo>
                <a:lnTo>
                  <a:pt x="0" y="10655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34526" y="2785876"/>
            <a:ext cx="11304794" cy="5715816"/>
            <a:chOff x="0" y="0"/>
            <a:chExt cx="3720845" cy="18812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657345" cy="1817796"/>
            </a:xfrm>
            <a:custGeom>
              <a:avLst/>
              <a:gdLst/>
              <a:ahLst/>
              <a:cxnLst/>
              <a:rect r="r" b="b" t="t" l="l"/>
              <a:pathLst>
                <a:path h="1817796" w="3657345">
                  <a:moveTo>
                    <a:pt x="3564635" y="1817796"/>
                  </a:moveTo>
                  <a:lnTo>
                    <a:pt x="92710" y="1817796"/>
                  </a:lnTo>
                  <a:cubicBezTo>
                    <a:pt x="41910" y="1817796"/>
                    <a:pt x="0" y="1775886"/>
                    <a:pt x="0" y="17250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3563365" y="0"/>
                  </a:lnTo>
                  <a:cubicBezTo>
                    <a:pt x="3614165" y="0"/>
                    <a:pt x="3656075" y="41910"/>
                    <a:pt x="3656075" y="92710"/>
                  </a:cubicBezTo>
                  <a:lnTo>
                    <a:pt x="3656075" y="1723816"/>
                  </a:lnTo>
                  <a:cubicBezTo>
                    <a:pt x="3657345" y="1775886"/>
                    <a:pt x="3615435" y="1817796"/>
                    <a:pt x="3564635" y="1817796"/>
                  </a:cubicBezTo>
                  <a:close/>
                </a:path>
              </a:pathLst>
            </a:custGeom>
            <a:solidFill>
              <a:srgbClr val="EDE8E6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20845" cy="1881297"/>
            </a:xfrm>
            <a:custGeom>
              <a:avLst/>
              <a:gdLst/>
              <a:ahLst/>
              <a:cxnLst/>
              <a:rect r="r" b="b" t="t" l="l"/>
              <a:pathLst>
                <a:path h="1881297" w="3720845">
                  <a:moveTo>
                    <a:pt x="3596385" y="59690"/>
                  </a:moveTo>
                  <a:cubicBezTo>
                    <a:pt x="3631945" y="59690"/>
                    <a:pt x="3661155" y="88900"/>
                    <a:pt x="3661155" y="124460"/>
                  </a:cubicBezTo>
                  <a:lnTo>
                    <a:pt x="3661155" y="1756837"/>
                  </a:lnTo>
                  <a:cubicBezTo>
                    <a:pt x="3661155" y="1792397"/>
                    <a:pt x="3631945" y="1821606"/>
                    <a:pt x="3596385" y="1821606"/>
                  </a:cubicBezTo>
                  <a:lnTo>
                    <a:pt x="124460" y="1821606"/>
                  </a:lnTo>
                  <a:cubicBezTo>
                    <a:pt x="88900" y="1821606"/>
                    <a:pt x="59690" y="1792397"/>
                    <a:pt x="59690" y="175683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3596386" y="59690"/>
                  </a:lnTo>
                  <a:moveTo>
                    <a:pt x="35963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56837"/>
                  </a:lnTo>
                  <a:cubicBezTo>
                    <a:pt x="0" y="1825416"/>
                    <a:pt x="55880" y="1881297"/>
                    <a:pt x="124460" y="1881297"/>
                  </a:cubicBezTo>
                  <a:lnTo>
                    <a:pt x="3596386" y="1881297"/>
                  </a:lnTo>
                  <a:cubicBezTo>
                    <a:pt x="3664965" y="1881297"/>
                    <a:pt x="3720845" y="1825416"/>
                    <a:pt x="3720845" y="1756837"/>
                  </a:cubicBezTo>
                  <a:lnTo>
                    <a:pt x="3720845" y="124460"/>
                  </a:lnTo>
                  <a:cubicBezTo>
                    <a:pt x="3720845" y="55880"/>
                    <a:pt x="3664965" y="0"/>
                    <a:pt x="3596386" y="0"/>
                  </a:cubicBezTo>
                  <a:close/>
                </a:path>
              </a:pathLst>
            </a:custGeom>
            <a:solidFill>
              <a:srgbClr val="CCC9C9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785876"/>
            <a:ext cx="6261441" cy="5238207"/>
          </a:xfrm>
          <a:custGeom>
            <a:avLst/>
            <a:gdLst/>
            <a:ahLst/>
            <a:cxnLst/>
            <a:rect r="r" b="b" t="t" l="l"/>
            <a:pathLst>
              <a:path h="5238207" w="6261441">
                <a:moveTo>
                  <a:pt x="0" y="0"/>
                </a:moveTo>
                <a:lnTo>
                  <a:pt x="6261441" y="0"/>
                </a:lnTo>
                <a:lnTo>
                  <a:pt x="6261441" y="5238207"/>
                </a:lnTo>
                <a:lnTo>
                  <a:pt x="0" y="5238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40087" y="4889679"/>
            <a:ext cx="2838666" cy="2224482"/>
          </a:xfrm>
          <a:custGeom>
            <a:avLst/>
            <a:gdLst/>
            <a:ahLst/>
            <a:cxnLst/>
            <a:rect r="r" b="b" t="t" l="l"/>
            <a:pathLst>
              <a:path h="2224482" w="2838666">
                <a:moveTo>
                  <a:pt x="0" y="0"/>
                </a:moveTo>
                <a:lnTo>
                  <a:pt x="2838666" y="0"/>
                </a:lnTo>
                <a:lnTo>
                  <a:pt x="2838666" y="2224482"/>
                </a:lnTo>
                <a:lnTo>
                  <a:pt x="0" y="22244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00195" y="3927019"/>
            <a:ext cx="391845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383E48"/>
                </a:solidFill>
                <a:latin typeface="Aristotelica Pro"/>
              </a:rPr>
              <a:t>Outline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6020" y="3107806"/>
            <a:ext cx="9553280" cy="500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Problem Statement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Dataset Overview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User Behavior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User Transactions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Notifications and Device type for each user 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Churn Rate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RFM Metrics</a:t>
            </a:r>
          </a:p>
          <a:p>
            <a:pPr marL="770041" indent="-385020" lvl="1">
              <a:lnSpc>
                <a:spcPts val="4993"/>
              </a:lnSpc>
              <a:buFont typeface="Arial"/>
              <a:buChar char="•"/>
            </a:pPr>
            <a:r>
              <a:rPr lang="en-US" sz="3566">
                <a:solidFill>
                  <a:srgbClr val="000000"/>
                </a:solidFill>
                <a:latin typeface="Vidaloka"/>
              </a:rPr>
              <a:t>Recommendations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8284" y="-3243743"/>
            <a:ext cx="18684568" cy="18684568"/>
          </a:xfrm>
          <a:custGeom>
            <a:avLst/>
            <a:gdLst/>
            <a:ahLst/>
            <a:cxnLst/>
            <a:rect r="r" b="b" t="t" l="l"/>
            <a:pathLst>
              <a:path h="18684568" w="18684568">
                <a:moveTo>
                  <a:pt x="0" y="0"/>
                </a:moveTo>
                <a:lnTo>
                  <a:pt x="18684568" y="0"/>
                </a:lnTo>
                <a:lnTo>
                  <a:pt x="18684568" y="18684567"/>
                </a:lnTo>
                <a:lnTo>
                  <a:pt x="0" y="1868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029146" y="3004617"/>
            <a:ext cx="6043189" cy="4944885"/>
            <a:chOff x="0" y="0"/>
            <a:chExt cx="1591622" cy="13023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162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591622">
                  <a:moveTo>
                    <a:pt x="10249" y="0"/>
                  </a:moveTo>
                  <a:lnTo>
                    <a:pt x="1581373" y="0"/>
                  </a:lnTo>
                  <a:cubicBezTo>
                    <a:pt x="1587033" y="0"/>
                    <a:pt x="1591622" y="4589"/>
                    <a:pt x="1591622" y="10249"/>
                  </a:cubicBezTo>
                  <a:lnTo>
                    <a:pt x="1591622" y="1292108"/>
                  </a:lnTo>
                  <a:cubicBezTo>
                    <a:pt x="1591622" y="1297768"/>
                    <a:pt x="1587033" y="1302357"/>
                    <a:pt x="1581373" y="1302357"/>
                  </a:cubicBezTo>
                  <a:lnTo>
                    <a:pt x="10249" y="1302357"/>
                  </a:lnTo>
                  <a:cubicBezTo>
                    <a:pt x="4589" y="1302357"/>
                    <a:pt x="0" y="1297768"/>
                    <a:pt x="0" y="1292108"/>
                  </a:cubicBezTo>
                  <a:lnTo>
                    <a:pt x="0" y="10249"/>
                  </a:lnTo>
                  <a:cubicBezTo>
                    <a:pt x="0" y="4589"/>
                    <a:pt x="4589" y="0"/>
                    <a:pt x="10249" y="0"/>
                  </a:cubicBezTo>
                  <a:close/>
                </a:path>
              </a:pathLst>
            </a:custGeom>
            <a:solidFill>
              <a:srgbClr val="EDE8E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59162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15665" y="3004775"/>
            <a:ext cx="6043189" cy="4944885"/>
            <a:chOff x="0" y="0"/>
            <a:chExt cx="159162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162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591622">
                  <a:moveTo>
                    <a:pt x="10249" y="0"/>
                  </a:moveTo>
                  <a:lnTo>
                    <a:pt x="1581373" y="0"/>
                  </a:lnTo>
                  <a:cubicBezTo>
                    <a:pt x="1587033" y="0"/>
                    <a:pt x="1591622" y="4589"/>
                    <a:pt x="1591622" y="10249"/>
                  </a:cubicBezTo>
                  <a:lnTo>
                    <a:pt x="1591622" y="1292108"/>
                  </a:lnTo>
                  <a:cubicBezTo>
                    <a:pt x="1591622" y="1297768"/>
                    <a:pt x="1587033" y="1302357"/>
                    <a:pt x="1581373" y="1302357"/>
                  </a:cubicBezTo>
                  <a:lnTo>
                    <a:pt x="10249" y="1302357"/>
                  </a:lnTo>
                  <a:cubicBezTo>
                    <a:pt x="4589" y="1302357"/>
                    <a:pt x="0" y="1297768"/>
                    <a:pt x="0" y="1292108"/>
                  </a:cubicBezTo>
                  <a:lnTo>
                    <a:pt x="0" y="10249"/>
                  </a:lnTo>
                  <a:cubicBezTo>
                    <a:pt x="0" y="4589"/>
                    <a:pt x="4589" y="0"/>
                    <a:pt x="10249" y="0"/>
                  </a:cubicBezTo>
                  <a:close/>
                </a:path>
              </a:pathLst>
            </a:custGeom>
            <a:solidFill>
              <a:srgbClr val="EDE8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9162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399196" y="2754904"/>
            <a:ext cx="1004457" cy="1083238"/>
          </a:xfrm>
          <a:custGeom>
            <a:avLst/>
            <a:gdLst/>
            <a:ahLst/>
            <a:cxnLst/>
            <a:rect r="r" b="b" t="t" l="l"/>
            <a:pathLst>
              <a:path h="1083238" w="1004457">
                <a:moveTo>
                  <a:pt x="0" y="0"/>
                </a:moveTo>
                <a:lnTo>
                  <a:pt x="1004458" y="0"/>
                </a:lnTo>
                <a:lnTo>
                  <a:pt x="1004458" y="1083239"/>
                </a:lnTo>
                <a:lnTo>
                  <a:pt x="0" y="10832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98447" y="3747169"/>
            <a:ext cx="8277625" cy="76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</a:pPr>
            <a:r>
              <a:rPr lang="en-US" sz="6201" spc="-285">
                <a:solidFill>
                  <a:srgbClr val="8788E5"/>
                </a:solidFill>
                <a:latin typeface="Raleway Medium"/>
              </a:rPr>
              <a:t>Challenge 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9687" y="5410385"/>
            <a:ext cx="4095146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000000"/>
                </a:solidFill>
                <a:latin typeface="Raleway Bold"/>
              </a:rPr>
              <a:t>Improve user behavior and reduce churn rate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11928" y="3747169"/>
            <a:ext cx="8277625" cy="76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581"/>
              </a:lnSpc>
            </a:pPr>
            <a:r>
              <a:rPr lang="en-US" sz="6201" spc="-285">
                <a:solidFill>
                  <a:srgbClr val="8788E5"/>
                </a:solidFill>
                <a:latin typeface="Raleway Medium"/>
              </a:rPr>
              <a:t>Solution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19386" y="1445700"/>
            <a:ext cx="6849228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Ultra-Bold"/>
              </a:rPr>
              <a:t>Problem Statement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00056" y="4949523"/>
            <a:ext cx="5701370" cy="223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8"/>
              </a:lnSpc>
              <a:spcBef>
                <a:spcPct val="0"/>
              </a:spcBef>
            </a:pPr>
            <a:r>
              <a:rPr lang="en-US" sz="2512">
                <a:solidFill>
                  <a:srgbClr val="000000"/>
                </a:solidFill>
                <a:latin typeface="Raleway Bold"/>
              </a:rPr>
              <a:t>Utilize user data and analytics for personalized recommendations and proactive communication, fostering seamless user experiences and long-term engagement.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35442" y="-4613108"/>
            <a:ext cx="19333430" cy="19285097"/>
          </a:xfrm>
          <a:custGeom>
            <a:avLst/>
            <a:gdLst/>
            <a:ahLst/>
            <a:cxnLst/>
            <a:rect r="r" b="b" t="t" l="l"/>
            <a:pathLst>
              <a:path h="19285097" w="19333430">
                <a:moveTo>
                  <a:pt x="0" y="0"/>
                </a:moveTo>
                <a:lnTo>
                  <a:pt x="19333430" y="0"/>
                </a:lnTo>
                <a:lnTo>
                  <a:pt x="19333430" y="19285096"/>
                </a:lnTo>
                <a:lnTo>
                  <a:pt x="0" y="19285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5288467" y="6139376"/>
            <a:ext cx="1869661" cy="227357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" id="4"/>
          <p:cNvGrpSpPr/>
          <p:nvPr/>
        </p:nvGrpSpPr>
        <p:grpSpPr>
          <a:xfrm rot="0">
            <a:off x="1745254" y="1856404"/>
            <a:ext cx="3543213" cy="3543213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FFF"/>
            </a:solidFill>
          </p:spPr>
        </p:sp>
      </p:grpSp>
      <p:sp>
        <p:nvSpPr>
          <p:cNvPr name="AutoShape 6" id="6"/>
          <p:cNvSpPr/>
          <p:nvPr/>
        </p:nvSpPr>
        <p:spPr>
          <a:xfrm flipH="true" flipV="true">
            <a:off x="5288467" y="3628010"/>
            <a:ext cx="1869661" cy="251136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745254" y="6641348"/>
            <a:ext cx="3543213" cy="354321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FFF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10428219" y="6139376"/>
            <a:ext cx="2213968" cy="24164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0" id="10"/>
          <p:cNvGrpSpPr/>
          <p:nvPr/>
        </p:nvGrpSpPr>
        <p:grpSpPr>
          <a:xfrm rot="0">
            <a:off x="12022346" y="2067447"/>
            <a:ext cx="3616612" cy="361661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642187" y="6835229"/>
            <a:ext cx="3441098" cy="344109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EFFFF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0" y="-1938409"/>
            <a:ext cx="18288000" cy="3528112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15" id="15"/>
          <p:cNvSpPr/>
          <p:nvPr/>
        </p:nvSpPr>
        <p:spPr>
          <a:xfrm flipH="false" flipV="false" rot="0">
            <a:off x="7158128" y="4809019"/>
            <a:ext cx="3270092" cy="2660712"/>
          </a:xfrm>
          <a:custGeom>
            <a:avLst/>
            <a:gdLst/>
            <a:ahLst/>
            <a:cxnLst/>
            <a:rect r="r" b="b" t="t" l="l"/>
            <a:pathLst>
              <a:path h="2660712" w="3270092">
                <a:moveTo>
                  <a:pt x="0" y="0"/>
                </a:moveTo>
                <a:lnTo>
                  <a:pt x="3270091" y="0"/>
                </a:lnTo>
                <a:lnTo>
                  <a:pt x="3270091" y="2660713"/>
                </a:lnTo>
                <a:lnTo>
                  <a:pt x="0" y="26607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000"/>
            </a:blip>
            <a:stretch>
              <a:fillRect l="-31259" t="0" r="-3147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10428219" y="3875753"/>
            <a:ext cx="1594126" cy="22636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2326122" y="2158701"/>
            <a:ext cx="2333154" cy="2405314"/>
          </a:xfrm>
          <a:custGeom>
            <a:avLst/>
            <a:gdLst/>
            <a:ahLst/>
            <a:cxnLst/>
            <a:rect r="r" b="b" t="t" l="l"/>
            <a:pathLst>
              <a:path h="2405314" w="2333154">
                <a:moveTo>
                  <a:pt x="0" y="0"/>
                </a:moveTo>
                <a:lnTo>
                  <a:pt x="2333155" y="0"/>
                </a:lnTo>
                <a:lnTo>
                  <a:pt x="2333155" y="2405314"/>
                </a:lnTo>
                <a:lnTo>
                  <a:pt x="0" y="24053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028477" y="6835229"/>
            <a:ext cx="2148807" cy="2176007"/>
          </a:xfrm>
          <a:custGeom>
            <a:avLst/>
            <a:gdLst/>
            <a:ahLst/>
            <a:cxnLst/>
            <a:rect r="r" b="b" t="t" l="l"/>
            <a:pathLst>
              <a:path h="2176007" w="2148807">
                <a:moveTo>
                  <a:pt x="0" y="0"/>
                </a:moveTo>
                <a:lnTo>
                  <a:pt x="2148807" y="0"/>
                </a:lnTo>
                <a:lnTo>
                  <a:pt x="2148807" y="2176007"/>
                </a:lnTo>
                <a:lnTo>
                  <a:pt x="0" y="21760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028332" y="2394800"/>
            <a:ext cx="1604638" cy="1800435"/>
          </a:xfrm>
          <a:custGeom>
            <a:avLst/>
            <a:gdLst/>
            <a:ahLst/>
            <a:cxnLst/>
            <a:rect r="r" b="b" t="t" l="l"/>
            <a:pathLst>
              <a:path h="1800435" w="1604638">
                <a:moveTo>
                  <a:pt x="0" y="0"/>
                </a:moveTo>
                <a:lnTo>
                  <a:pt x="1604638" y="0"/>
                </a:lnTo>
                <a:lnTo>
                  <a:pt x="1604638" y="1800435"/>
                </a:lnTo>
                <a:lnTo>
                  <a:pt x="0" y="18004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295918" y="7106415"/>
            <a:ext cx="2133636" cy="1962945"/>
          </a:xfrm>
          <a:custGeom>
            <a:avLst/>
            <a:gdLst/>
            <a:ahLst/>
            <a:cxnLst/>
            <a:rect r="r" b="b" t="t" l="l"/>
            <a:pathLst>
              <a:path h="1962945" w="2133636">
                <a:moveTo>
                  <a:pt x="0" y="0"/>
                </a:moveTo>
                <a:lnTo>
                  <a:pt x="2133636" y="0"/>
                </a:lnTo>
                <a:lnTo>
                  <a:pt x="2133636" y="1962946"/>
                </a:lnTo>
                <a:lnTo>
                  <a:pt x="0" y="19629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944776" y="4576843"/>
            <a:ext cx="3095847" cy="452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sz="3729">
                <a:solidFill>
                  <a:srgbClr val="000000"/>
                </a:solidFill>
                <a:latin typeface="Montserrat Ultra-Bold"/>
              </a:rPr>
              <a:t>User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89860" y="606589"/>
            <a:ext cx="6108280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000000"/>
                </a:solidFill>
                <a:latin typeface="Montserrat Ultra-Bold"/>
              </a:rPr>
              <a:t>Dataset Overview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16660" y="9125536"/>
            <a:ext cx="2349976" cy="4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10">
                <a:solidFill>
                  <a:srgbClr val="000000"/>
                </a:solidFill>
                <a:latin typeface="Montserrat Bold"/>
              </a:rPr>
              <a:t>Device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896510" y="4358452"/>
            <a:ext cx="3868282" cy="3066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3788">
                <a:solidFill>
                  <a:srgbClr val="000000"/>
                </a:solidFill>
                <a:latin typeface="Montserrat Bold"/>
              </a:rPr>
              <a:t>Notifications</a:t>
            </a:r>
          </a:p>
          <a:p>
            <a:pPr algn="ctr">
              <a:lnSpc>
                <a:spcPts val="3447"/>
              </a:lnSpc>
            </a:pPr>
          </a:p>
          <a:p>
            <a:pPr algn="ctr">
              <a:lnSpc>
                <a:spcPts val="3447"/>
              </a:lnSpc>
            </a:pPr>
          </a:p>
          <a:p>
            <a:pPr algn="ctr">
              <a:lnSpc>
                <a:spcPts val="3447"/>
              </a:lnSpc>
            </a:pPr>
          </a:p>
          <a:p>
            <a:pPr algn="ctr">
              <a:lnSpc>
                <a:spcPts val="3447"/>
              </a:lnSpc>
            </a:pPr>
          </a:p>
          <a:p>
            <a:pPr algn="ctr">
              <a:lnSpc>
                <a:spcPts val="3447"/>
              </a:lnSpc>
            </a:pPr>
          </a:p>
          <a:p>
            <a:pPr algn="ctr">
              <a:lnSpc>
                <a:spcPts val="3447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2693272" y="8965235"/>
            <a:ext cx="3390013" cy="61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7"/>
              </a:lnSpc>
              <a:spcBef>
                <a:spcPct val="0"/>
              </a:spcBef>
            </a:pPr>
            <a:r>
              <a:rPr lang="en-US" sz="3612">
                <a:solidFill>
                  <a:srgbClr val="000000"/>
                </a:solidFill>
                <a:latin typeface="Montserrat Bold"/>
              </a:rPr>
              <a:t>T</a:t>
            </a:r>
            <a:r>
              <a:rPr lang="en-US" sz="3612">
                <a:solidFill>
                  <a:srgbClr val="000000"/>
                </a:solidFill>
                <a:latin typeface="Montserrat Bold"/>
              </a:rPr>
              <a:t>ransactions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7197843" y="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6403" y="2022129"/>
            <a:ext cx="16482897" cy="7661877"/>
          </a:xfrm>
          <a:custGeom>
            <a:avLst/>
            <a:gdLst/>
            <a:ahLst/>
            <a:cxnLst/>
            <a:rect r="r" b="b" t="t" l="l"/>
            <a:pathLst>
              <a:path h="7661877" w="16482897">
                <a:moveTo>
                  <a:pt x="0" y="0"/>
                </a:moveTo>
                <a:lnTo>
                  <a:pt x="16482897" y="0"/>
                </a:lnTo>
                <a:lnTo>
                  <a:pt x="16482897" y="7661877"/>
                </a:lnTo>
                <a:lnTo>
                  <a:pt x="0" y="7661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8" t="0" r="-105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331592"/>
            <a:ext cx="1552807" cy="951094"/>
          </a:xfrm>
          <a:custGeom>
            <a:avLst/>
            <a:gdLst/>
            <a:ahLst/>
            <a:cxnLst/>
            <a:rect r="r" b="b" t="t" l="l"/>
            <a:pathLst>
              <a:path h="951094" w="1552807">
                <a:moveTo>
                  <a:pt x="0" y="0"/>
                </a:moveTo>
                <a:lnTo>
                  <a:pt x="1552807" y="0"/>
                </a:lnTo>
                <a:lnTo>
                  <a:pt x="1552807" y="951094"/>
                </a:lnTo>
                <a:lnTo>
                  <a:pt x="0" y="9510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03434" y="739224"/>
            <a:ext cx="5709672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354F00"/>
                </a:solidFill>
                <a:latin typeface="Montserrat Bold"/>
              </a:rPr>
              <a:t>User Behavior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27714" y="520039"/>
            <a:ext cx="9879578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Describe where the most active of user’s located based in the country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7259300" y="851704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0954" y="17635"/>
            <a:ext cx="6522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7624047" y="8847122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89306" y="0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43460" y="2907109"/>
            <a:ext cx="13577172" cy="5940013"/>
          </a:xfrm>
          <a:custGeom>
            <a:avLst/>
            <a:gdLst/>
            <a:ahLst/>
            <a:cxnLst/>
            <a:rect r="r" b="b" t="t" l="l"/>
            <a:pathLst>
              <a:path h="5940013" w="13577172">
                <a:moveTo>
                  <a:pt x="0" y="0"/>
                </a:moveTo>
                <a:lnTo>
                  <a:pt x="13577172" y="0"/>
                </a:lnTo>
                <a:lnTo>
                  <a:pt x="13577172" y="5940013"/>
                </a:lnTo>
                <a:lnTo>
                  <a:pt x="0" y="5940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73" t="-115924" r="-67842" b="-51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8047" y="2022129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1"/>
                </a:lnTo>
                <a:lnTo>
                  <a:pt x="0" y="176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6980" y="507833"/>
            <a:ext cx="1014267" cy="1014267"/>
          </a:xfrm>
          <a:custGeom>
            <a:avLst/>
            <a:gdLst/>
            <a:ahLst/>
            <a:cxnLst/>
            <a:rect r="r" b="b" t="t" l="l"/>
            <a:pathLst>
              <a:path h="1014267" w="1014267">
                <a:moveTo>
                  <a:pt x="0" y="0"/>
                </a:moveTo>
                <a:lnTo>
                  <a:pt x="1014266" y="0"/>
                </a:lnTo>
                <a:lnTo>
                  <a:pt x="1014266" y="1014267"/>
                </a:lnTo>
                <a:lnTo>
                  <a:pt x="0" y="1014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29925" y="813478"/>
            <a:ext cx="5709672" cy="592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70"/>
              </a:lnSpc>
            </a:pPr>
            <a:r>
              <a:rPr lang="en-US" sz="4966">
                <a:solidFill>
                  <a:srgbClr val="354F00"/>
                </a:solidFill>
                <a:latin typeface="Montserrat Bold"/>
              </a:rPr>
              <a:t>User Behavior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2248" y="500385"/>
            <a:ext cx="9906406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We divided the age groups into 4 categories: of our bank customer to can see the most of age used our app.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768047" y="9306601"/>
            <a:ext cx="1519953" cy="1769960"/>
          </a:xfrm>
          <a:custGeom>
            <a:avLst/>
            <a:gdLst/>
            <a:ahLst/>
            <a:cxnLst/>
            <a:rect r="r" b="b" t="t" l="l"/>
            <a:pathLst>
              <a:path h="1769960" w="1519953">
                <a:moveTo>
                  <a:pt x="0" y="0"/>
                </a:moveTo>
                <a:lnTo>
                  <a:pt x="1519953" y="0"/>
                </a:lnTo>
                <a:lnTo>
                  <a:pt x="1519953" y="1769960"/>
                </a:lnTo>
                <a:lnTo>
                  <a:pt x="0" y="176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-56010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3333585" y="1676204"/>
            <a:ext cx="11084640" cy="6813494"/>
          </a:xfrm>
          <a:custGeom>
            <a:avLst/>
            <a:gdLst/>
            <a:ahLst/>
            <a:cxnLst/>
            <a:rect r="r" b="b" t="t" l="l"/>
            <a:pathLst>
              <a:path h="6813494" w="11084640">
                <a:moveTo>
                  <a:pt x="0" y="0"/>
                </a:moveTo>
                <a:lnTo>
                  <a:pt x="11084640" y="0"/>
                </a:lnTo>
                <a:lnTo>
                  <a:pt x="11084640" y="6813494"/>
                </a:lnTo>
                <a:lnTo>
                  <a:pt x="0" y="6813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2254" t="-6566" r="-3385" b="-778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23481" y="99376"/>
            <a:ext cx="1671639" cy="1671639"/>
          </a:xfrm>
          <a:custGeom>
            <a:avLst/>
            <a:gdLst/>
            <a:ahLst/>
            <a:cxnLst/>
            <a:rect r="r" b="b" t="t" l="l"/>
            <a:pathLst>
              <a:path h="1671639" w="1671639">
                <a:moveTo>
                  <a:pt x="0" y="0"/>
                </a:moveTo>
                <a:lnTo>
                  <a:pt x="1671638" y="0"/>
                </a:lnTo>
                <a:lnTo>
                  <a:pt x="1671638" y="1671638"/>
                </a:lnTo>
                <a:lnTo>
                  <a:pt x="0" y="1671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2683" y="512104"/>
            <a:ext cx="5536183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Ultra-Bold"/>
              </a:rPr>
              <a:t>User Transactions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47857" y="8813548"/>
            <a:ext cx="8579425" cy="1021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We have counted the most frequently used of transaction_type  based on transaction_ID.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177205"/>
            <a:ext cx="5330907" cy="1109795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AutoShape 3" id="3"/>
          <p:cNvSpPr/>
          <p:nvPr/>
        </p:nvSpPr>
        <p:spPr>
          <a:xfrm rot="0">
            <a:off x="0" y="17635"/>
            <a:ext cx="6141550" cy="2022129"/>
          </a:xfrm>
          <a:prstGeom prst="rect">
            <a:avLst/>
          </a:prstGeom>
          <a:solidFill>
            <a:srgbClr val="EDE8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36983" y="2039765"/>
            <a:ext cx="15814035" cy="7137440"/>
          </a:xfrm>
          <a:custGeom>
            <a:avLst/>
            <a:gdLst/>
            <a:ahLst/>
            <a:cxnLst/>
            <a:rect r="r" b="b" t="t" l="l"/>
            <a:pathLst>
              <a:path h="7137440" w="15814035">
                <a:moveTo>
                  <a:pt x="0" y="0"/>
                </a:moveTo>
                <a:lnTo>
                  <a:pt x="15814034" y="0"/>
                </a:lnTo>
                <a:lnTo>
                  <a:pt x="15814034" y="7137440"/>
                </a:lnTo>
                <a:lnTo>
                  <a:pt x="0" y="7137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3" t="-3391" r="-24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957683" y="7956683"/>
            <a:ext cx="2330317" cy="2330317"/>
          </a:xfrm>
          <a:custGeom>
            <a:avLst/>
            <a:gdLst/>
            <a:ahLst/>
            <a:cxnLst/>
            <a:rect r="r" b="b" t="t" l="l"/>
            <a:pathLst>
              <a:path h="2330317" w="2330317">
                <a:moveTo>
                  <a:pt x="0" y="0"/>
                </a:moveTo>
                <a:lnTo>
                  <a:pt x="2330317" y="0"/>
                </a:lnTo>
                <a:lnTo>
                  <a:pt x="2330317" y="2330317"/>
                </a:lnTo>
                <a:lnTo>
                  <a:pt x="0" y="23303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2820" y="605609"/>
            <a:ext cx="5535910" cy="76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560">
                <a:solidFill>
                  <a:srgbClr val="354F00"/>
                </a:solidFill>
                <a:latin typeface="Montserrat Ultra-Bold"/>
              </a:rPr>
              <a:t>User Transactions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46630" y="741680"/>
            <a:ext cx="10882336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4F00"/>
                </a:solidFill>
                <a:latin typeface="Raleway Bold"/>
              </a:rPr>
              <a:t>The chart for analysis  count  amount usd by year and month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DAGDBibxG6k</dc:identifier>
  <dcterms:modified xsi:type="dcterms:W3CDTF">2011-08-01T06:04:30Z</dcterms:modified>
  <cp:revision>1</cp:revision>
  <dc:title>Zenthflow_Project</dc:title>
</cp:coreProperties>
</file>